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67" r:id="rId5"/>
    <p:sldId id="268" r:id="rId6"/>
    <p:sldId id="269" r:id="rId7"/>
    <p:sldId id="270" r:id="rId8"/>
    <p:sldId id="271" r:id="rId9"/>
    <p:sldId id="273" r:id="rId10"/>
    <p:sldId id="272" r:id="rId11"/>
    <p:sldId id="275" r:id="rId12"/>
    <p:sldId id="276" r:id="rId13"/>
    <p:sldId id="304" r:id="rId14"/>
    <p:sldId id="28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9D"/>
    <a:srgbClr val="002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32F58-7E80-FD10-612E-EC694E0BF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C73144-36F0-1184-86BA-217FD610B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BF579E-D0D3-E065-4B07-D870B9E1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0E9BC-79C6-461F-137A-AABC013F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3C754B-0870-653F-6E21-6FFB2306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89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206B8-BE32-92F4-0731-DC36024B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ED28F3-5A39-2D38-2777-D025648B5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3972A7-0FF4-0FAD-3129-AD73765D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F3F750-0D9A-0D81-B5F8-D098F605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13C374-C31B-6C3E-F230-1202A06D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02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84B96A-861A-50A1-A82C-298D8E5CC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353AC2-C6E6-9024-96FC-DA11C630E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273D51-E0DF-6F09-0A23-6195D62B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E85881-C73F-814F-9C63-1B62A253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5EAD75-6CAD-933F-8037-9BBE68EB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12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5E2A0C-A4CF-D145-C96E-D4042F08BA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889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D8EE3-AE7C-BBDE-73D4-82306EF8A6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4931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44FB2B8-87A0-0014-D9C5-FBC59B2FBA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4973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6B12E98-DAFC-9A1D-957E-C5F615567B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015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EC653F3-803F-21C2-AB85-11A7C762A2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5057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7764A48-3D9D-03CC-17D0-8EC0239CD0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794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1E2F212-9C96-142B-5DBC-37C7CBF7C22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6836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C7A9BA7-2C25-CC0C-2DBA-459078EDC7B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878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354F2E9-9F71-84C7-43E6-E7FB20B80A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6920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FA28A32-B997-2441-DA04-F0DF25F899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962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252805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913C2-704E-C46C-A53F-0E31B6C72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4889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427FE9B-62C8-E5FD-D6FC-83B4704D6C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4931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7EAEA19-1C50-2C7F-BE4C-0AA9813A1C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4973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AD6986F-DC33-45B5-2E98-B6DCF6F6D6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015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DA93510-1CA3-661E-C18B-212C9E548A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50570" y="352046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6306864-8E7C-D46E-0B1E-714CB79A8E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794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670BACB-4660-D76C-770C-625F0FA9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6836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672ADA3-D7C0-4C58-D1EA-D2A573C3BC1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878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3AB075-CA1C-E399-C243-E6AE1F6063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6920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0AE469B-FC41-D79F-E181-7CAAB526E9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9620" y="2122190"/>
            <a:ext cx="1062832" cy="1062832"/>
          </a:xfrm>
        </p:spPr>
        <p:txBody>
          <a:bodyPr>
            <a:normAutofit/>
          </a:bodyPr>
          <a:lstStyle>
            <a:lvl1pPr marL="0" indent="0" algn="ctr">
              <a:buNone/>
              <a:defRPr sz="700">
                <a:solidFill>
                  <a:schemeClr val="tx2"/>
                </a:solidFill>
              </a:defRPr>
            </a:lvl1pPr>
          </a:lstStyle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864358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95555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40B15-F51E-8A7E-97D8-47BC5B16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966BE-1A0E-54AF-E098-9209CDA0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ADA309-F646-3515-ADFA-D4D7A3D1C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CA2DEC-E0C2-442A-D25F-25F4471B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0FAA3D-FA14-DB24-0F5F-4E6C40337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25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75565-E77A-3E69-3A97-5ADCCBC8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22BE7D-6EF3-6E8D-F4CA-DDC7E8E30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0EC83F-38A7-7CC4-4362-7C51E45F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FCCF3C-784A-7BA2-82D3-7D9A0F58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C9837-DF1C-66A8-22FD-DD116EE6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93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A14EE-2FE3-0B4D-D087-5944085E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71C137-0F10-7D6B-8AF4-BBE52AE6B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001197-F5C3-7CBE-899B-1A9777C63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207E48-B79E-770D-1315-793E5795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29D4D3-782B-6E01-6158-A32A8DBC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998E0A-59B2-6C6D-63F8-CF3CB342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44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8C570A-DAD4-EC80-320C-197A21DBB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0E7E7C-FD0D-51B5-6E00-A9C450026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28F3C5-447F-17B4-8C1C-974362E16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3BFED2-355C-47CE-2216-5F8114037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A3C572-E2C8-2C25-9D8F-BB1116DAB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1320D18-2B65-A1E4-3571-80F8ED15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9196C7-11B5-3D42-E37D-EA0737CC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B43965-05BC-B6CB-FE3A-AE8622BC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64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2FADF-618A-99C2-9A98-435741B7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B7C1B8-03E7-0BD1-44A8-28B303FA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C9CFB4-5943-5BAB-A51C-170DC563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2917E9-BA4E-B2C7-9234-F5E950C7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39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F99A65A-F705-90B8-A6C9-2239BE3E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878FE1-0D4C-42E3-31AD-5BB0B079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4F4E36-9304-2F4B-2283-1252C1B6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10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4B641-86F1-5C2D-8DEF-4163DB28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F8087-9D08-C006-FE49-14513C3F2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AFEFC7-3A9D-4493-7078-543AE065C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700EB4-DF0B-200B-02EC-AAB661D9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A2F872-CF68-1321-4478-4B125253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8365E1-B9DC-338B-8130-10D608EF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020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375DD-7C6D-65D3-B050-F22BE5DD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AB58040-233D-0B77-4E0F-E24F52D6F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2A5968-9C32-31D3-45D4-A97F4D959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6EB70F-7087-C2E0-0CA1-8772C6A9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AAC99B-ECAF-F6C1-EB04-2221CE71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107C2-490D-AE2F-2F89-C87C3322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27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0519B7-9094-7ABC-F3F6-7307BF7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F96367-7401-5204-C4BD-E38DAEBBD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4A6F65-9B93-0D81-79DA-02513F023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2C576-93F4-4399-BC27-F6AC94D317D6}" type="datetimeFigureOut">
              <a:rPr lang="pt-BR" smtClean="0"/>
              <a:t>20/03/2025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B44A98-7BE9-C1E8-6448-3BC6E0623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1D4D56-CD05-B243-39D0-7F83CDEB5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BA4C1E-48A5-4B35-841A-C03526A7B8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8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hyperlink" Target="https://app.powerbi.com/groups/me/reports/45fee6a3-389f-4264-b4dc-316b8fc08c0e/d1bca042a9f27523fcf8?ctid=b417b620-2ae9-4a83-ab6c-7fbd828bda1d&amp;openReportSource=ReportInvitation&amp;experience=power-bi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 rot="10800000">
            <a:off x="0" y="-15772"/>
            <a:ext cx="12222695" cy="6889543"/>
          </a:xfrm>
          <a:prstGeom prst="rect">
            <a:avLst/>
          </a:prstGeom>
          <a:gradFill>
            <a:gsLst>
              <a:gs pos="0">
                <a:srgbClr val="00AE9D"/>
              </a:gs>
              <a:gs pos="99000">
                <a:srgbClr val="003641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764352"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Poppins Medium"/>
              </a:defRPr>
            </a:pPr>
            <a:endParaRPr sz="2700" dirty="0"/>
          </a:p>
        </p:txBody>
      </p:sp>
      <p:pic>
        <p:nvPicPr>
          <p:cNvPr id="10" name="Imagem 9" descr="Homem com os braços para cima&#10;&#10;Descrição gerada automaticamente com confiança baixa">
            <a:extLst>
              <a:ext uri="{FF2B5EF4-FFF2-40B4-BE49-F238E27FC236}">
                <a16:creationId xmlns:a16="http://schemas.microsoft.com/office/drawing/2014/main" id="{0ED8EA5D-2422-E91B-23A4-43027AB1B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/>
          <a:stretch/>
        </p:blipFill>
        <p:spPr>
          <a:xfrm>
            <a:off x="0" y="0"/>
            <a:ext cx="12222695" cy="6858000"/>
          </a:xfrm>
          <a:prstGeom prst="rect">
            <a:avLst/>
          </a:prstGeom>
        </p:spPr>
      </p:pic>
      <p:sp>
        <p:nvSpPr>
          <p:cNvPr id="15" name="Teamwork">
            <a:extLst>
              <a:ext uri="{FF2B5EF4-FFF2-40B4-BE49-F238E27FC236}">
                <a16:creationId xmlns:a16="http://schemas.microsoft.com/office/drawing/2014/main" id="{72D860F0-712C-92C9-F5FE-BEF080E3B6EC}"/>
              </a:ext>
            </a:extLst>
          </p:cNvPr>
          <p:cNvSpPr txBox="1"/>
          <p:nvPr/>
        </p:nvSpPr>
        <p:spPr>
          <a:xfrm>
            <a:off x="10708414" y="-47298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solidFill>
                  <a:schemeClr val="bg1">
                    <a:alpha val="20000"/>
                  </a:schemeClr>
                </a:soli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solidFill>
                <a:schemeClr val="bg1">
                  <a:alpha val="20000"/>
                </a:schemeClr>
              </a:solidFill>
              <a:latin typeface="Sicoob Sans RC" panose="020B0503020204030204" pitchFamily="34" charset="77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97F0032-284E-964B-A5DE-065E87CE1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6609" y="5610248"/>
            <a:ext cx="1922329" cy="86047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71CE8E-6BB7-8E6F-9BA4-44550C7BC275}"/>
              </a:ext>
            </a:extLst>
          </p:cNvPr>
          <p:cNvSpPr txBox="1"/>
          <p:nvPr/>
        </p:nvSpPr>
        <p:spPr>
          <a:xfrm>
            <a:off x="7767620" y="5886595"/>
            <a:ext cx="2068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Sicoob Sans RC" panose="020B0503020204030204" pitchFamily="34" charset="77"/>
              </a:rPr>
              <a:t>sicoob.com.br</a:t>
            </a: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711BFE53-2A6B-635E-9199-DADEB9EDD503}"/>
              </a:ext>
            </a:extLst>
          </p:cNvPr>
          <p:cNvSpPr txBox="1"/>
          <p:nvPr/>
        </p:nvSpPr>
        <p:spPr>
          <a:xfrm>
            <a:off x="770976" y="2454792"/>
            <a:ext cx="6507648" cy="152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  <a:latin typeface="Sicoob Sans RC" panose="020B0503020204030204" pitchFamily="34" charset="77"/>
              </a:rPr>
              <a:t>Cheque Especial Fábrica de limites</a:t>
            </a:r>
            <a:endParaRPr sz="4800" b="1" dirty="0">
              <a:solidFill>
                <a:schemeClr val="bg1"/>
              </a:solidFill>
              <a:latin typeface="Sicoob Sans RC" panose="020B0503020204030204" pitchFamily="34" charset="77"/>
            </a:endParaRPr>
          </a:p>
        </p:txBody>
      </p:sp>
      <p:sp>
        <p:nvSpPr>
          <p:cNvPr id="3" name="Teamwork is the backbone of success, a cohesive force that brings individuals together to achieve common goals. It fosters collaboration and communication, enabling members to leverage each other's strengths and skills. In a team, mutual respect and trus">
            <a:extLst>
              <a:ext uri="{FF2B5EF4-FFF2-40B4-BE49-F238E27FC236}">
                <a16:creationId xmlns:a16="http://schemas.microsoft.com/office/drawing/2014/main" id="{F6AD32FC-49D4-EEDE-D658-270C4C80A233}"/>
              </a:ext>
            </a:extLst>
          </p:cNvPr>
          <p:cNvSpPr txBox="1"/>
          <p:nvPr/>
        </p:nvSpPr>
        <p:spPr>
          <a:xfrm>
            <a:off x="783682" y="4107241"/>
            <a:ext cx="936316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 algn="l" defTabSz="457200">
              <a:spcBef>
                <a:spcPts val="2000"/>
              </a:spcBef>
              <a:defRPr sz="2400">
                <a:solidFill>
                  <a:srgbClr val="3C3C3A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r>
              <a:rPr lang="pt-BR" sz="2000" b="0" i="0" dirty="0">
                <a:solidFill>
                  <a:schemeClr val="bg1"/>
                </a:solidFill>
                <a:effectLst/>
                <a:latin typeface="Sicoob Beta" panose="020B0503020204030204" pitchFamily="34" charset="0"/>
              </a:rPr>
              <a:t>Limites disponíveis para contratação na Fábrica de Limites </a:t>
            </a:r>
          </a:p>
          <a:p>
            <a:r>
              <a:rPr lang="pt-BR" sz="2000" dirty="0">
                <a:solidFill>
                  <a:schemeClr val="bg1"/>
                </a:solidFill>
                <a:latin typeface="Sicoob Beta" panose="020B0503020204030204" pitchFamily="34" charset="0"/>
              </a:rPr>
              <a:t>Data base: 20/03/2025</a:t>
            </a:r>
            <a:endParaRPr sz="2800" dirty="0">
              <a:solidFill>
                <a:schemeClr val="bg1"/>
              </a:solidFill>
              <a:latin typeface="Sicoob Beta" panose="020B0503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EF08-00DA-5EEB-097A-20D3F7E99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4125BBD2-F04D-F8F4-D877-F9082AB32C8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388EEB24-436E-D3B5-127B-C00C9F508958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SP1 - GR2 - </a:t>
            </a:r>
            <a:r>
              <a:rPr lang="pt-BR" sz="4400" b="1" dirty="0" err="1">
                <a:solidFill>
                  <a:srgbClr val="002F38"/>
                </a:solidFill>
                <a:latin typeface="Sicoob Sans RC" panose="020B0503020204030204" pitchFamily="34" charset="77"/>
              </a:rPr>
              <a:t>Luis</a:t>
            </a:r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 Carlos</a:t>
            </a: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AA0E9FBE-20F1-A473-E2FE-DC2AD003D3ED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3737691-FA9F-D23B-07CA-EA43ED33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DA7F61A-FF0F-E26F-450B-5B42741454C4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306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CA072B5-12E8-C89D-7D91-2B7907725B78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R$ 1,6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CE53EF4-73BB-B414-A886-74FB7ACEC585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R$ 5.361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BB7FA3-3208-8F2B-F298-857B7C39C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13" y="1736742"/>
            <a:ext cx="735241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83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6E1E1-E459-7E3A-5838-87D9707F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972794BB-E92F-1268-D11E-2F4FBECB991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A9A339F9-1064-41F6-7089-5BA07180AB16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SP2 - GR1 - Marcelino</a:t>
            </a: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E87F1B5D-96C6-68D3-C950-6D91ED59EC44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F8FF5F3-A64C-BF02-4C3C-909F64B64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5CE3F13-5CE3-A714-3B8C-085B74487D91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374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C66EBF3-20B1-EA13-D962-F8A2F943514D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R$ 2,3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5E196E7-17A7-AB9E-A7A4-DB8BCE980F7E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R$ 6.250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DCDA1F-C051-FD1B-EA30-31C58556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97" y="1845485"/>
            <a:ext cx="735241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7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D761E-B9BE-7FB9-4F23-7878AD0B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3F982227-A21B-603B-D3FC-800A6998316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BA764564-1045-56F1-816F-0EF36137B43D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Consultas as cooperados com limite disponível</a:t>
            </a:r>
            <a:endParaRPr lang="pt-BR" sz="4400" b="1" dirty="0">
              <a:solidFill>
                <a:srgbClr val="002F38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4395598A-DBD7-2EE2-6B5A-AB5BF83E8F50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263443-876D-1A5F-3E2B-2F4EF0583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10" name="In this section, we outline a concise plan for developing teamwork within an organization. This plan aims to foster a collaborative environment, enhance communication, and improve overall team performance. By following the stages outlined below, organiza">
            <a:extLst>
              <a:ext uri="{FF2B5EF4-FFF2-40B4-BE49-F238E27FC236}">
                <a16:creationId xmlns:a16="http://schemas.microsoft.com/office/drawing/2014/main" id="{84B86E39-DC6F-2E0B-5E42-048DCADC19BB}"/>
              </a:ext>
            </a:extLst>
          </p:cNvPr>
          <p:cNvSpPr txBox="1"/>
          <p:nvPr/>
        </p:nvSpPr>
        <p:spPr>
          <a:xfrm>
            <a:off x="590631" y="1476153"/>
            <a:ext cx="8810544" cy="744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l" defTabSz="457200">
              <a:spcBef>
                <a:spcPts val="2000"/>
              </a:spcBef>
              <a:defRPr sz="2400">
                <a:solidFill>
                  <a:srgbClr val="3C3C3A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rgbClr val="003641"/>
                </a:solidFill>
                <a:latin typeface="Sicoob Sans RC" panose="020B0503020204030204" pitchFamily="34" charset="77"/>
              </a:rPr>
              <a:t>É possível consultar os CPF dos cooperados com limite disponível para contratação, filtrando por PA e Gerente no Cis Agência.</a:t>
            </a:r>
            <a:endParaRPr lang="pt-BR" sz="1200" dirty="0">
              <a:solidFill>
                <a:srgbClr val="003641"/>
              </a:solidFill>
              <a:latin typeface="Sicoob Sans RC" panose="020B0503020204030204" pitchFamily="34" charset="77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88E3E99-31CD-236E-8E27-075B9310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0" y="3212862"/>
            <a:ext cx="4854060" cy="2849359"/>
          </a:xfrm>
          <a:prstGeom prst="rect">
            <a:avLst/>
          </a:prstGeom>
        </p:spPr>
      </p:pic>
      <p:sp>
        <p:nvSpPr>
          <p:cNvPr id="13" name="Seta: Curva para Baixo 12">
            <a:extLst>
              <a:ext uri="{FF2B5EF4-FFF2-40B4-BE49-F238E27FC236}">
                <a16:creationId xmlns:a16="http://schemas.microsoft.com/office/drawing/2014/main" id="{A1A44825-74FA-D86A-535A-2577CD4D5E6B}"/>
              </a:ext>
            </a:extLst>
          </p:cNvPr>
          <p:cNvSpPr/>
          <p:nvPr/>
        </p:nvSpPr>
        <p:spPr>
          <a:xfrm>
            <a:off x="5958840" y="2234308"/>
            <a:ext cx="3258312" cy="744306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C2EEF4E-2CE6-A287-6198-8D6595FBC52F}"/>
              </a:ext>
            </a:extLst>
          </p:cNvPr>
          <p:cNvSpPr/>
          <p:nvPr/>
        </p:nvSpPr>
        <p:spPr>
          <a:xfrm>
            <a:off x="7792811" y="4958695"/>
            <a:ext cx="2429256" cy="365125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Link para o Cis Agência </a:t>
            </a:r>
          </a:p>
        </p:txBody>
      </p:sp>
      <p:pic>
        <p:nvPicPr>
          <p:cNvPr id="18" name="Imagem 17" descr="Ícone&#10;&#10;O conteúdo gerado por IA pode estar incorreto.">
            <a:hlinkClick r:id="rId5"/>
            <a:extLst>
              <a:ext uri="{FF2B5EF4-FFF2-40B4-BE49-F238E27FC236}">
                <a16:creationId xmlns:a16="http://schemas.microsoft.com/office/drawing/2014/main" id="{ADE9DCFF-1422-4991-445A-AA6F5D319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75" y="3429000"/>
            <a:ext cx="2243328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Pessoas posando para foto&#10;&#10;Descrição gerada automaticamente">
            <a:extLst>
              <a:ext uri="{FF2B5EF4-FFF2-40B4-BE49-F238E27FC236}">
                <a16:creationId xmlns:a16="http://schemas.microsoft.com/office/drawing/2014/main" id="{54351998-CABA-58FC-5146-2BA62DFFE5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>
            <a:fillRect/>
          </a:stretch>
        </p:blipFill>
        <p:spPr>
          <a:xfrm>
            <a:off x="6800850" y="855663"/>
            <a:ext cx="3370263" cy="3370262"/>
          </a:xfrm>
          <a:prstGeom prst="round2DiagRect">
            <a:avLst/>
          </a:prstGeom>
        </p:spPr>
      </p:pic>
      <p:pic>
        <p:nvPicPr>
          <p:cNvPr id="8" name="Espaço Reservado para Imagem 7" descr="Uma imagem contendo pessoa, no interior, mulher, homem&#10;&#10;Descrição gerada automaticamente">
            <a:extLst>
              <a:ext uri="{FF2B5EF4-FFF2-40B4-BE49-F238E27FC236}">
                <a16:creationId xmlns:a16="http://schemas.microsoft.com/office/drawing/2014/main" id="{1F2C83D6-3568-8786-9BCA-00403D99A7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r="20077"/>
          <a:stretch>
            <a:fillRect/>
          </a:stretch>
        </p:blipFill>
        <p:spPr>
          <a:xfrm>
            <a:off x="10336213" y="4418013"/>
            <a:ext cx="1581150" cy="1582737"/>
          </a:xfrm>
          <a:prstGeom prst="round2DiagRect">
            <a:avLst/>
          </a:prstGeom>
        </p:spPr>
      </p:pic>
      <p:sp>
        <p:nvSpPr>
          <p:cNvPr id="417" name="Square"/>
          <p:cNvSpPr/>
          <p:nvPr/>
        </p:nvSpPr>
        <p:spPr>
          <a:xfrm>
            <a:off x="10359095" y="2638003"/>
            <a:ext cx="1581994" cy="1581994"/>
          </a:xfrm>
          <a:prstGeom prst="round2DiagRect">
            <a:avLst/>
          </a:prstGeom>
          <a:solidFill>
            <a:srgbClr val="00364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764352"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Poppins Medium"/>
              </a:defRPr>
            </a:pPr>
            <a:endParaRPr sz="2700">
              <a:latin typeface="Sicoob Sans RC" panose="020B0503020204030204" pitchFamily="34" charset="77"/>
            </a:endParaRPr>
          </a:p>
        </p:txBody>
      </p:sp>
      <p:sp>
        <p:nvSpPr>
          <p:cNvPr id="420" name="Square"/>
          <p:cNvSpPr/>
          <p:nvPr/>
        </p:nvSpPr>
        <p:spPr>
          <a:xfrm>
            <a:off x="8589396" y="4406041"/>
            <a:ext cx="1581994" cy="1581994"/>
          </a:xfrm>
          <a:prstGeom prst="round2DiagRect">
            <a:avLst/>
          </a:prstGeom>
          <a:gradFill>
            <a:gsLst>
              <a:gs pos="0">
                <a:srgbClr val="003641"/>
              </a:gs>
              <a:gs pos="100000">
                <a:srgbClr val="00AE9D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764352"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Poppins Medium"/>
              </a:defRPr>
            </a:pPr>
            <a:endParaRPr sz="2700">
              <a:latin typeface="Sicoob Sans RC" panose="020B0503020204030204" pitchFamily="34" charset="77"/>
            </a:endParaRPr>
          </a:p>
        </p:txBody>
      </p:sp>
      <p:sp>
        <p:nvSpPr>
          <p:cNvPr id="4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49100" y="6488026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419" name="Square"/>
          <p:cNvSpPr/>
          <p:nvPr/>
        </p:nvSpPr>
        <p:spPr>
          <a:xfrm>
            <a:off x="10359095" y="6174080"/>
            <a:ext cx="1581994" cy="1581994"/>
          </a:xfrm>
          <a:prstGeom prst="round2DiagRect">
            <a:avLst/>
          </a:prstGeom>
          <a:gradFill>
            <a:gsLst>
              <a:gs pos="0">
                <a:srgbClr val="003641"/>
              </a:gs>
              <a:gs pos="100000">
                <a:srgbClr val="00AE9D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764352"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Poppins Medium"/>
              </a:defRPr>
            </a:pPr>
            <a:endParaRPr sz="2700">
              <a:latin typeface="Sicoob Sans RC" panose="020B0503020204030204" pitchFamily="34" charset="77"/>
            </a:endParaRPr>
          </a:p>
        </p:txBody>
      </p:sp>
      <p:sp>
        <p:nvSpPr>
          <p:cNvPr id="422" name="Square"/>
          <p:cNvSpPr/>
          <p:nvPr/>
        </p:nvSpPr>
        <p:spPr>
          <a:xfrm>
            <a:off x="10359095" y="-898073"/>
            <a:ext cx="1581994" cy="1581994"/>
          </a:xfrm>
          <a:prstGeom prst="round2DiagRect">
            <a:avLst/>
          </a:prstGeom>
          <a:solidFill>
            <a:srgbClr val="00AE9D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764352">
              <a:defRPr sz="5400">
                <a:solidFill>
                  <a:srgbClr val="FFFFFF"/>
                </a:solidFill>
                <a:latin typeface="+mn-lt"/>
                <a:ea typeface="+mn-ea"/>
                <a:cs typeface="+mn-cs"/>
                <a:sym typeface="Poppins Medium"/>
              </a:defRPr>
            </a:pPr>
            <a:endParaRPr sz="2700">
              <a:latin typeface="Sicoob Sans RC" panose="020B0503020204030204" pitchFamily="34" charset="77"/>
            </a:endParaRPr>
          </a:p>
        </p:txBody>
      </p:sp>
      <p:sp>
        <p:nvSpPr>
          <p:cNvPr id="424" name="Teamwork"/>
          <p:cNvSpPr txBox="1"/>
          <p:nvPr/>
        </p:nvSpPr>
        <p:spPr>
          <a:xfrm>
            <a:off x="832391" y="1125805"/>
            <a:ext cx="7149559" cy="3559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100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Muito obrigado!</a:t>
            </a:r>
          </a:p>
          <a:p>
            <a:r>
              <a:rPr lang="pt-BR" sz="28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Diretoria Operacional</a:t>
            </a:r>
          </a:p>
        </p:txBody>
      </p:sp>
      <p:sp>
        <p:nvSpPr>
          <p:cNvPr id="4" name="Teamwork">
            <a:extLst>
              <a:ext uri="{FF2B5EF4-FFF2-40B4-BE49-F238E27FC236}">
                <a16:creationId xmlns:a16="http://schemas.microsoft.com/office/drawing/2014/main" id="{9D90DBA2-94D9-DB63-946E-40D6340E04BE}"/>
              </a:ext>
            </a:extLst>
          </p:cNvPr>
          <p:cNvSpPr txBox="1"/>
          <p:nvPr/>
        </p:nvSpPr>
        <p:spPr>
          <a:xfrm>
            <a:off x="10309321" y="670813"/>
            <a:ext cx="1909928" cy="189795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solidFill>
                  <a:srgbClr val="003641"/>
                </a:solidFill>
                <a:latin typeface="Sicoob Sans RC" panose="020B0503020204030204" pitchFamily="34" charset="77"/>
              </a:rPr>
              <a:t>+ + + + + + + + + + + + + + + + + + + + + + + + + + + + + + + + + + +</a:t>
            </a:r>
            <a:endParaRPr sz="2400" dirty="0">
              <a:solidFill>
                <a:srgbClr val="003641"/>
              </a:solidFill>
              <a:latin typeface="Sicoob Sans RC" panose="020B0503020204030204" pitchFamily="34" charset="77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2CCF85F-C14A-20C1-092A-E54EC2978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mwork">
            <a:extLst>
              <a:ext uri="{FF2B5EF4-FFF2-40B4-BE49-F238E27FC236}">
                <a16:creationId xmlns:a16="http://schemas.microsoft.com/office/drawing/2014/main" id="{FD7C992C-62F2-9F5E-1264-F3A3732C7BAC}"/>
              </a:ext>
            </a:extLst>
          </p:cNvPr>
          <p:cNvSpPr txBox="1"/>
          <p:nvPr/>
        </p:nvSpPr>
        <p:spPr>
          <a:xfrm>
            <a:off x="-483166" y="2295356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E0A1E43-6540-287D-A4D2-243CE4BC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8154" y="2333295"/>
            <a:ext cx="4895692" cy="21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amwork">
            <a:extLst>
              <a:ext uri="{FF2B5EF4-FFF2-40B4-BE49-F238E27FC236}">
                <a16:creationId xmlns:a16="http://schemas.microsoft.com/office/drawing/2014/main" id="{F5C2C238-602F-EDB9-D45C-7555A30AFE78}"/>
              </a:ext>
            </a:extLst>
          </p:cNvPr>
          <p:cNvSpPr txBox="1"/>
          <p:nvPr/>
        </p:nvSpPr>
        <p:spPr>
          <a:xfrm>
            <a:off x="7587407" y="-322150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Sicoob Sans RC" panose="020B0503020204030204" pitchFamily="34" charset="77"/>
              </a:rPr>
              <a:t>2</a:t>
            </a:fld>
            <a:endParaRPr>
              <a:latin typeface="Sicoob Sans RC" panose="020B0503020204030204" pitchFamily="34" charset="77"/>
            </a:endParaRPr>
          </a:p>
        </p:txBody>
      </p:sp>
      <p:pic>
        <p:nvPicPr>
          <p:cNvPr id="4" name="Espaço Reservado para Imagem 3" descr="Homem com camisa azul&#10;&#10;Descrição gerada automaticamente">
            <a:extLst>
              <a:ext uri="{FF2B5EF4-FFF2-40B4-BE49-F238E27FC236}">
                <a16:creationId xmlns:a16="http://schemas.microsoft.com/office/drawing/2014/main" id="{F73F9E8A-72AF-4597-C6F2-7D6513DFCEA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" b="2697"/>
          <a:stretch>
            <a:fillRect/>
          </a:stretch>
        </p:blipFill>
        <p:spPr>
          <a:xfrm>
            <a:off x="6818313" y="0"/>
            <a:ext cx="5373687" cy="6858000"/>
          </a:xfrm>
        </p:spPr>
      </p:pic>
      <p:sp>
        <p:nvSpPr>
          <p:cNvPr id="341" name="A Strategic Approach to Teamwork Development"/>
          <p:cNvSpPr txBox="1"/>
          <p:nvPr/>
        </p:nvSpPr>
        <p:spPr>
          <a:xfrm>
            <a:off x="770444" y="1896353"/>
            <a:ext cx="511277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8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Objetivo:</a:t>
            </a:r>
            <a:endParaRPr lang="da-DK" sz="2800" b="1" dirty="0">
              <a:solidFill>
                <a:srgbClr val="00AE9D"/>
              </a:solidFill>
              <a:latin typeface="Sicoob Sans RC" panose="020B0503020204030204" pitchFamily="34" charset="77"/>
            </a:endParaRPr>
          </a:p>
        </p:txBody>
      </p:sp>
      <p:sp>
        <p:nvSpPr>
          <p:cNvPr id="342" name="In this section, we outline a concise plan for developing teamwork within an organization. This plan aims to foster a collaborative environment, enhance communication, and improve overall team performance. By following the stages outlined below, organiza"/>
          <p:cNvSpPr txBox="1"/>
          <p:nvPr/>
        </p:nvSpPr>
        <p:spPr>
          <a:xfrm>
            <a:off x="790656" y="2531864"/>
            <a:ext cx="5711874" cy="148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algn="l" defTabSz="457200">
              <a:spcBef>
                <a:spcPts val="2000"/>
              </a:spcBef>
              <a:defRPr sz="2400">
                <a:solidFill>
                  <a:srgbClr val="3C3C3A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rgbClr val="003641"/>
                </a:solidFill>
                <a:latin typeface="Sicoob Sans RC" panose="020B0503020204030204" pitchFamily="34" charset="77"/>
              </a:rPr>
              <a:t>Os limites de Cheque Especial e Cheque Especial Empresarial (PJ) disponíveis para contratação na Fábrica de Limites. Segmentando estas informações por regiões, gerentes regionais e por PA.</a:t>
            </a:r>
            <a:endParaRPr lang="pt-BR" sz="1200" dirty="0">
              <a:solidFill>
                <a:srgbClr val="003641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833CE278-14A5-F626-1879-997188C78779}"/>
              </a:ext>
            </a:extLst>
          </p:cNvPr>
          <p:cNvSpPr txBox="1"/>
          <p:nvPr/>
        </p:nvSpPr>
        <p:spPr>
          <a:xfrm>
            <a:off x="5854639" y="5715759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sp>
        <p:nvSpPr>
          <p:cNvPr id="5" name="Teamwork">
            <a:extLst>
              <a:ext uri="{FF2B5EF4-FFF2-40B4-BE49-F238E27FC236}">
                <a16:creationId xmlns:a16="http://schemas.microsoft.com/office/drawing/2014/main" id="{B3631B04-94E3-79BA-7BB9-BB09D5E9BB52}"/>
              </a:ext>
            </a:extLst>
          </p:cNvPr>
          <p:cNvSpPr txBox="1"/>
          <p:nvPr/>
        </p:nvSpPr>
        <p:spPr>
          <a:xfrm>
            <a:off x="10912414" y="3274151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BFF502A-350B-7207-60FA-9B2A74A2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  <p:sp>
        <p:nvSpPr>
          <p:cNvPr id="45" name="Teamwork"/>
          <p:cNvSpPr txBox="1"/>
          <p:nvPr/>
        </p:nvSpPr>
        <p:spPr>
          <a:xfrm>
            <a:off x="639483" y="324536"/>
            <a:ext cx="8486229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8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por região:</a:t>
            </a:r>
            <a:endParaRPr sz="4800" b="1" dirty="0">
              <a:solidFill>
                <a:srgbClr val="00AE9D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C43DAAB7-2C74-80C0-023D-BCED66180308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E48F542-74FE-2368-6CA3-208E7719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E49E8D-C680-E86F-9D25-AD3D5CF19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558" y="1690037"/>
            <a:ext cx="6693988" cy="4090771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293D2A-75D0-E577-BA72-15641336ACDE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867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32BD9A4-3659-6DEE-084D-8ACEF846C37A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R$ 5,2 Mi 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2250C92-E048-6AB2-B65D-D926EF317329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R$ 6.078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B6C3-45D8-1B44-5943-F2D191289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141EEC23-0E94-8445-E1F0-F008FF329C2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2258F38F-BBDF-9733-2361-460BA4A8DD60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por Gerentes Regionais:</a:t>
            </a:r>
            <a:endParaRPr sz="4400" b="1" dirty="0">
              <a:solidFill>
                <a:srgbClr val="00AE9D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46450ABC-E978-A501-BCD7-836BC6CA6E3E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2DFE5AA-64B6-67EF-F871-CA09FADA0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63C0D00-B0F5-BD30-01EB-F70CAE4E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49" y="1823114"/>
            <a:ext cx="7217281" cy="35012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11CB02-037F-B1B6-1DB2-CE92B54C3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4" y="1995487"/>
            <a:ext cx="3896155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775EA-F851-1447-82A8-BCDCC1BB2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55CB07F7-BE32-AE10-B0A7-756C9531485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98A786FA-9DAC-66F9-921A-96FB086D27CE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DF - GR1 - Valeria</a:t>
            </a:r>
            <a:endParaRPr sz="4400" b="1" dirty="0">
              <a:solidFill>
                <a:srgbClr val="002F38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DF3D8416-3D2F-91C5-C6AE-13947F3564D0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7B19B16-92C8-3E66-12B7-A3AC34F27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EF2A72-45C2-506D-9262-B463D4C6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412" y="1645011"/>
            <a:ext cx="7753710" cy="400331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AFDAED7-E325-7C22-EF24-23207C7FA289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867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2648154-485D-2469-F65C-2D8648AE8342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R$ 5,2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8874D51-C178-7B02-E5E7-022766D41069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R$ 6.078</a:t>
            </a:r>
          </a:p>
        </p:txBody>
      </p:sp>
    </p:spTree>
    <p:extLst>
      <p:ext uri="{BB962C8B-B14F-4D97-AF65-F5344CB8AC3E}">
        <p14:creationId xmlns:p14="http://schemas.microsoft.com/office/powerpoint/2010/main" val="1353931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70115-2B74-4103-DFAF-F2290E06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096DAC2D-F2DE-434F-D85C-47E98001362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EA1CDA6C-EF13-2CB7-7E77-7D68EBE0EB11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GO - GR1 - João</a:t>
            </a:r>
            <a:endParaRPr sz="4400" b="1" dirty="0">
              <a:solidFill>
                <a:srgbClr val="002F38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6F56F2A0-74B0-D81B-D39D-F2E9D421A38D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E7370AE-B2D5-D4BC-FAE0-CFBF8B09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D143457-3413-CA7F-A5C3-70B759C22025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481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6602C93-F341-4615-CD2D-D99CB4696480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R$ 4,2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1E835F7-9996-A811-65E6-8ADCB06661F3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R$ 8.714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B33CC1-9D63-1DB3-7909-996C0330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673" y="1697498"/>
            <a:ext cx="7352413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0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F145-88DC-54E5-0D73-AF82D5D4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E6169135-A8AB-18EE-EBAD-011DE45DFD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782CCB50-2AA9-C851-E212-F2A6C0647AAF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GO - GR2 - </a:t>
            </a:r>
            <a:r>
              <a:rPr lang="pt-BR" sz="4400" b="1" dirty="0" err="1">
                <a:solidFill>
                  <a:srgbClr val="002F38"/>
                </a:solidFill>
                <a:latin typeface="Sicoob Sans RC" panose="020B0503020204030204" pitchFamily="34" charset="77"/>
              </a:rPr>
              <a:t>Diony</a:t>
            </a:r>
            <a:endParaRPr sz="4400" b="1" dirty="0">
              <a:solidFill>
                <a:srgbClr val="002F38"/>
              </a:solidFill>
              <a:latin typeface="Sicoob Sans RC" panose="020B0503020204030204" pitchFamily="34" charset="77"/>
            </a:endParaRP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9325309F-044C-3CC3-A7ED-192E14CE2548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1FE84C2-6A7A-C24D-21C4-37225942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88F732-B156-B6D4-FDAA-74F2FBA77CA9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711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0FD7A5-224F-F2B6-5AF7-C6BC8144D19E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R$ 4,1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06AB480-2E1F-E82C-B467-B7ED00359CF3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R$ 5.783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FC5F55-A8AA-7853-0C65-278F32E83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77" y="1772674"/>
            <a:ext cx="7352413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6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3D88-C5F3-BB94-99E8-555B1C05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E9108289-2DC1-F479-5613-A378A58C645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1F08C347-D453-A437-92C5-8AE9514C531B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GO - GR3 - Kenya</a:t>
            </a: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428D6030-6BC3-85E5-59BA-2778D292ECD6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0F795C4-2AB7-25E8-C584-A570C2CA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2EB85D4-D25B-EE75-72D8-1D3AF387F286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</a:t>
            </a:r>
          </a:p>
          <a:p>
            <a:pPr algn="ctr"/>
            <a:r>
              <a:rPr lang="pt-BR" sz="1400" dirty="0">
                <a:solidFill>
                  <a:srgbClr val="002F38"/>
                </a:solidFill>
              </a:rPr>
              <a:t>511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A16E7BF-5F57-CD8F-B495-2C79DBA0BA60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R$ 3,3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9D7D93D-8061-C552-01F3-C40B01CA4E31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R$ 6.509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4F79B1-4086-8EDC-29E3-1310DCDC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665" y="1772674"/>
            <a:ext cx="7352413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2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A940-4FB1-A6D5-B37D-2C1AED3A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">
            <a:extLst>
              <a:ext uri="{FF2B5EF4-FFF2-40B4-BE49-F238E27FC236}">
                <a16:creationId xmlns:a16="http://schemas.microsoft.com/office/drawing/2014/main" id="{07C8C7F6-72AA-4943-087A-2EA3F6FACAD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45" name="Teamwork">
            <a:extLst>
              <a:ext uri="{FF2B5EF4-FFF2-40B4-BE49-F238E27FC236}">
                <a16:creationId xmlns:a16="http://schemas.microsoft.com/office/drawing/2014/main" id="{1EC41F61-19AF-72FE-B476-84ED9B9D34B1}"/>
              </a:ext>
            </a:extLst>
          </p:cNvPr>
          <p:cNvSpPr txBox="1"/>
          <p:nvPr/>
        </p:nvSpPr>
        <p:spPr>
          <a:xfrm>
            <a:off x="393194" y="70640"/>
            <a:ext cx="8486229" cy="140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4400" b="1" dirty="0">
                <a:solidFill>
                  <a:srgbClr val="00AE9D"/>
                </a:solidFill>
                <a:latin typeface="Sicoob Sans RC" panose="020B0503020204030204" pitchFamily="34" charset="77"/>
              </a:rPr>
              <a:t>Disponibilidades -  Regional:</a:t>
            </a:r>
          </a:p>
          <a:p>
            <a:r>
              <a:rPr lang="pt-BR" sz="4400" b="1" dirty="0">
                <a:solidFill>
                  <a:srgbClr val="002F38"/>
                </a:solidFill>
                <a:latin typeface="Sicoob Sans RC" panose="020B0503020204030204" pitchFamily="34" charset="77"/>
              </a:rPr>
              <a:t>SP1 - GR1 - Gustavo</a:t>
            </a:r>
          </a:p>
        </p:txBody>
      </p:sp>
      <p:sp>
        <p:nvSpPr>
          <p:cNvPr id="2" name="Teamwork">
            <a:extLst>
              <a:ext uri="{FF2B5EF4-FFF2-40B4-BE49-F238E27FC236}">
                <a16:creationId xmlns:a16="http://schemas.microsoft.com/office/drawing/2014/main" id="{FDC6BCDB-3D0F-A0ED-2FF4-FE73FB479CD0}"/>
              </a:ext>
            </a:extLst>
          </p:cNvPr>
          <p:cNvSpPr txBox="1"/>
          <p:nvPr/>
        </p:nvSpPr>
        <p:spPr>
          <a:xfrm>
            <a:off x="9746528" y="-1133644"/>
            <a:ext cx="2101048" cy="22672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lvl1pPr algn="l">
              <a:defRPr sz="6000">
                <a:latin typeface="+mn-lt"/>
                <a:ea typeface="+mn-ea"/>
                <a:cs typeface="+mn-cs"/>
                <a:sym typeface="Poppins Medium"/>
              </a:defRPr>
            </a:lvl1pPr>
          </a:lstStyle>
          <a:p>
            <a:r>
              <a:rPr lang="pt-BR" sz="2400" dirty="0">
                <a:gradFill flip="none" rotWithShape="1">
                  <a:gsLst>
                    <a:gs pos="0">
                      <a:srgbClr val="003641"/>
                    </a:gs>
                    <a:gs pos="100000">
                      <a:srgbClr val="00AE9D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Sicoob Sans RC" panose="020B0503020204030204" pitchFamily="34" charset="77"/>
              </a:rPr>
              <a:t>+ + + + + + + + + + + + + + + + + + + + + + + + + + + + + + + + + + + + + + + + + + + + + + + +</a:t>
            </a:r>
            <a:endParaRPr sz="2400" dirty="0">
              <a:gradFill flip="none" rotWithShape="1">
                <a:gsLst>
                  <a:gs pos="0">
                    <a:srgbClr val="003641"/>
                  </a:gs>
                  <a:gs pos="100000">
                    <a:srgbClr val="00AE9D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atin typeface="Sicoob Sans RC" panose="020B0503020204030204" pitchFamily="34" charset="77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4D7758B-DACF-1A76-6266-CD22DFB7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79236"/>
            <a:ext cx="397522" cy="354228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C84FF63-B944-48AD-C32C-6542D288FF28}"/>
              </a:ext>
            </a:extLst>
          </p:cNvPr>
          <p:cNvSpPr/>
          <p:nvPr/>
        </p:nvSpPr>
        <p:spPr>
          <a:xfrm>
            <a:off x="384049" y="18454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Total de Limites disponíveis: 699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DEE3F8E-068B-3750-8620-400AA6CFC1BD}"/>
              </a:ext>
            </a:extLst>
          </p:cNvPr>
          <p:cNvSpPr/>
          <p:nvPr/>
        </p:nvSpPr>
        <p:spPr>
          <a:xfrm>
            <a:off x="384049" y="31408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Valor total : R$ 4,2 Mi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54530A9-1262-277B-8C50-F4D216E054A7}"/>
              </a:ext>
            </a:extLst>
          </p:cNvPr>
          <p:cNvSpPr/>
          <p:nvPr/>
        </p:nvSpPr>
        <p:spPr>
          <a:xfrm>
            <a:off x="393194" y="4436285"/>
            <a:ext cx="2468880" cy="789960"/>
          </a:xfrm>
          <a:prstGeom prst="roundRect">
            <a:avLst/>
          </a:prstGeom>
          <a:solidFill>
            <a:schemeClr val="bg1"/>
          </a:solidFill>
          <a:ln>
            <a:solidFill>
              <a:srgbClr val="00AE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2F38"/>
                </a:solidFill>
              </a:rPr>
              <a:t>Ticket Médio: R$ 6.022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8D00B-0478-185F-B0A6-A1B2DC6AE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969" y="1654822"/>
            <a:ext cx="735241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0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Sicoob Beta</vt:lpstr>
      <vt:lpstr>Sicoob Sans RC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Fabio Varriano Alves</dc:creator>
  <cp:lastModifiedBy>Fabio Varriano Alves</cp:lastModifiedBy>
  <cp:revision>1</cp:revision>
  <dcterms:created xsi:type="dcterms:W3CDTF">2025-03-20T15:50:29Z</dcterms:created>
  <dcterms:modified xsi:type="dcterms:W3CDTF">2025-03-20T16:56:08Z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59b2e0-2ec4-47e6-afc1-6e3f8b684f6a_Enabled">
    <vt:lpwstr>true</vt:lpwstr>
  </property>
  <property fmtid="{D5CDD505-2E9C-101B-9397-08002B2CF9AE}" pid="3" name="MSIP_Label_6459b2e0-2ec4-47e6-afc1-6e3f8b684f6a_SetDate">
    <vt:lpwstr>2025-03-20T16:56:07Z</vt:lpwstr>
  </property>
  <property fmtid="{D5CDD505-2E9C-101B-9397-08002B2CF9AE}" pid="4" name="MSIP_Label_6459b2e0-2ec4-47e6-afc1-6e3f8b684f6a_Method">
    <vt:lpwstr>Privileged</vt:lpwstr>
  </property>
  <property fmtid="{D5CDD505-2E9C-101B-9397-08002B2CF9AE}" pid="5" name="MSIP_Label_6459b2e0-2ec4-47e6-afc1-6e3f8b684f6a_Name">
    <vt:lpwstr>6459b2e0-2ec4-47e6-afc1-6e3f8b684f6a</vt:lpwstr>
  </property>
  <property fmtid="{D5CDD505-2E9C-101B-9397-08002B2CF9AE}" pid="6" name="MSIP_Label_6459b2e0-2ec4-47e6-afc1-6e3f8b684f6a_SiteId">
    <vt:lpwstr>b417b620-2ae9-4a83-ab6c-7fbd828bda1d</vt:lpwstr>
  </property>
  <property fmtid="{D5CDD505-2E9C-101B-9397-08002B2CF9AE}" pid="7" name="MSIP_Label_6459b2e0-2ec4-47e6-afc1-6e3f8b684f6a_ActionId">
    <vt:lpwstr>97143c27-c9d6-4dff-9369-13037e9a8ec0</vt:lpwstr>
  </property>
  <property fmtid="{D5CDD505-2E9C-101B-9397-08002B2CF9AE}" pid="8" name="MSIP_Label_6459b2e0-2ec4-47e6-afc1-6e3f8b684f6a_ContentBits">
    <vt:lpwstr>0</vt:lpwstr>
  </property>
  <property fmtid="{D5CDD505-2E9C-101B-9397-08002B2CF9AE}" pid="9" name="MSIP_Label_6459b2e0-2ec4-47e6-afc1-6e3f8b684f6a_Tag">
    <vt:lpwstr>10, 0, 1, 1</vt:lpwstr>
  </property>
</Properties>
</file>